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6" autoAdjust="0"/>
    <p:restoredTop sz="94660"/>
  </p:normalViewPr>
  <p:slideViewPr>
    <p:cSldViewPr snapToGrid="0">
      <p:cViewPr varScale="1">
        <p:scale>
          <a:sx n="73" d="100"/>
          <a:sy n="73" d="100"/>
        </p:scale>
        <p:origin x="10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A47FF127-7931-4F97-9900-083A945CCD23}" type="datetimeFigureOut">
              <a:rPr lang="fa-IR" smtClean="0"/>
              <a:t>06/02/1446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3309060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A47FF127-7931-4F97-9900-083A945CCD23}" type="datetimeFigureOut">
              <a:rPr lang="fa-IR" smtClean="0"/>
              <a:t>06/02/1446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1674500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A47FF127-7931-4F97-9900-083A945CCD23}" type="datetimeFigureOut">
              <a:rPr lang="fa-IR" smtClean="0"/>
              <a:t>06/02/1446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189467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A47FF127-7931-4F97-9900-083A945CCD23}" type="datetimeFigureOut">
              <a:rPr lang="fa-IR" smtClean="0"/>
              <a:t>06/02/1446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375342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7FF127-7931-4F97-9900-083A945CCD23}" type="datetimeFigureOut">
              <a:rPr lang="fa-IR" smtClean="0"/>
              <a:t>06/02/1446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210639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A47FF127-7931-4F97-9900-083A945CCD23}" type="datetimeFigureOut">
              <a:rPr lang="fa-IR" smtClean="0"/>
              <a:t>06/02/1446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92547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A47FF127-7931-4F97-9900-083A945CCD23}" type="datetimeFigureOut">
              <a:rPr lang="fa-IR" smtClean="0"/>
              <a:t>06/02/1446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130437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A47FF127-7931-4F97-9900-083A945CCD23}" type="datetimeFigureOut">
              <a:rPr lang="fa-IR" smtClean="0"/>
              <a:t>06/02/1446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55068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FF127-7931-4F97-9900-083A945CCD23}" type="datetimeFigureOut">
              <a:rPr lang="fa-IR" smtClean="0"/>
              <a:t>06/02/1446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410345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FF127-7931-4F97-9900-083A945CCD23}" type="datetimeFigureOut">
              <a:rPr lang="fa-IR" smtClean="0"/>
              <a:t>06/02/1446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174052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FF127-7931-4F97-9900-083A945CCD23}" type="datetimeFigureOut">
              <a:rPr lang="fa-IR" smtClean="0"/>
              <a:t>06/02/1446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4C96425-DED4-40F6-90FE-B116A3651049}" type="slidenum">
              <a:rPr lang="fa-IR" smtClean="0"/>
              <a:t>‹#›</a:t>
            </a:fld>
            <a:endParaRPr lang="fa-IR"/>
          </a:p>
        </p:txBody>
      </p:sp>
    </p:spTree>
    <p:extLst>
      <p:ext uri="{BB962C8B-B14F-4D97-AF65-F5344CB8AC3E}">
        <p14:creationId xmlns:p14="http://schemas.microsoft.com/office/powerpoint/2010/main" val="30973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7FF127-7931-4F97-9900-083A945CCD23}" type="datetimeFigureOut">
              <a:rPr lang="fa-IR" smtClean="0"/>
              <a:t>06/02/1446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4C96425-DED4-40F6-90FE-B116A3651049}" type="slidenum">
              <a:rPr lang="fa-IR" smtClean="0"/>
              <a:t>‹#›</a:t>
            </a:fld>
            <a:endParaRPr lang="fa-IR"/>
          </a:p>
        </p:txBody>
      </p:sp>
    </p:spTree>
    <p:extLst>
      <p:ext uri="{BB962C8B-B14F-4D97-AF65-F5344CB8AC3E}">
        <p14:creationId xmlns:p14="http://schemas.microsoft.com/office/powerpoint/2010/main" val="1901062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a:solidFill>
                  <a:srgbClr val="00B0F0"/>
                </a:solidFill>
              </a:rPr>
              <a:t>برخی مشکلات</a:t>
            </a:r>
            <a:br>
              <a:rPr lang="fa-IR" dirty="0">
                <a:solidFill>
                  <a:srgbClr val="00B0F0"/>
                </a:solidFill>
              </a:rPr>
            </a:br>
            <a:r>
              <a:rPr lang="fa-IR" dirty="0">
                <a:solidFill>
                  <a:srgbClr val="00B0F0"/>
                </a:solidFill>
              </a:rPr>
              <a:t>احتمالی دوران</a:t>
            </a:r>
            <a:br>
              <a:rPr lang="fa-IR" dirty="0">
                <a:solidFill>
                  <a:srgbClr val="00B0F0"/>
                </a:solidFill>
              </a:rPr>
            </a:br>
            <a:r>
              <a:rPr lang="fa-IR" dirty="0">
                <a:solidFill>
                  <a:srgbClr val="00B0F0"/>
                </a:solidFill>
              </a:rPr>
              <a:t>شیرخواری</a:t>
            </a:r>
          </a:p>
        </p:txBody>
      </p:sp>
      <p:sp>
        <p:nvSpPr>
          <p:cNvPr id="3" name="Subtitle 2"/>
          <p:cNvSpPr>
            <a:spLocks noGrp="1"/>
          </p:cNvSpPr>
          <p:nvPr>
            <p:ph type="subTitle" idx="1"/>
          </p:nvPr>
        </p:nvSpPr>
        <p:spPr/>
        <p:txBody>
          <a:bodyPr/>
          <a:lstStyle/>
          <a:p>
            <a:endParaRPr lang="fa-IR" dirty="0"/>
          </a:p>
          <a:p>
            <a:r>
              <a:rPr lang="fa-IR" dirty="0"/>
              <a:t>دکتر ستاره ثاقب</a:t>
            </a:r>
          </a:p>
          <a:p>
            <a:r>
              <a:rPr lang="fa-IR" dirty="0"/>
              <a:t>فوق تخصص نوزادان دانشیار دانشگاه تهران</a:t>
            </a:r>
          </a:p>
        </p:txBody>
      </p:sp>
    </p:spTree>
    <p:extLst>
      <p:ext uri="{BB962C8B-B14F-4D97-AF65-F5344CB8AC3E}">
        <p14:creationId xmlns:p14="http://schemas.microsoft.com/office/powerpoint/2010/main" val="3005536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5" name="Content Placeholder 4"/>
          <p:cNvPicPr>
            <a:picLocks noGrp="1" noChangeAspect="1"/>
          </p:cNvPicPr>
          <p:nvPr>
            <p:ph sz="half" idx="1"/>
          </p:nvPr>
        </p:nvPicPr>
        <p:blipFill>
          <a:blip r:embed="rId2"/>
          <a:stretch>
            <a:fillRect/>
          </a:stretch>
        </p:blipFill>
        <p:spPr>
          <a:xfrm>
            <a:off x="1931579" y="1889773"/>
            <a:ext cx="2994841" cy="4223041"/>
          </a:xfrm>
          <a:prstGeom prst="rect">
            <a:avLst/>
          </a:prstGeom>
        </p:spPr>
      </p:pic>
      <p:pic>
        <p:nvPicPr>
          <p:cNvPr id="6" name="Content Placeholder 5"/>
          <p:cNvPicPr>
            <a:picLocks noGrp="1" noChangeAspect="1"/>
          </p:cNvPicPr>
          <p:nvPr>
            <p:ph sz="half" idx="2"/>
          </p:nvPr>
        </p:nvPicPr>
        <p:blipFill>
          <a:blip r:embed="rId3"/>
          <a:stretch>
            <a:fillRect/>
          </a:stretch>
        </p:blipFill>
        <p:spPr>
          <a:xfrm>
            <a:off x="7168820" y="1825625"/>
            <a:ext cx="3188360" cy="4351338"/>
          </a:xfrm>
          <a:prstGeom prst="rect">
            <a:avLst/>
          </a:prstGeom>
        </p:spPr>
      </p:pic>
    </p:spTree>
    <p:extLst>
      <p:ext uri="{BB962C8B-B14F-4D97-AF65-F5344CB8AC3E}">
        <p14:creationId xmlns:p14="http://schemas.microsoft.com/office/powerpoint/2010/main" val="2454935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بالاآوردن شیر</a:t>
            </a:r>
          </a:p>
        </p:txBody>
      </p:sp>
      <p:sp>
        <p:nvSpPr>
          <p:cNvPr id="3" name="Content Placeholder 2"/>
          <p:cNvSpPr>
            <a:spLocks noGrp="1"/>
          </p:cNvSpPr>
          <p:nvPr>
            <p:ph idx="1"/>
          </p:nvPr>
        </p:nvSpPr>
        <p:spPr/>
        <p:txBody>
          <a:bodyPr>
            <a:normAutofit lnSpcReduction="10000"/>
          </a:bodyPr>
          <a:lstStyle/>
          <a:p>
            <a:r>
              <a:rPr lang="fa-IR" dirty="0">
                <a:solidFill>
                  <a:srgbClr val="00B0F0"/>
                </a:solidFill>
              </a:rPr>
              <a:t>دلایل بالاآوردن شیر عبارتند از:</a:t>
            </a:r>
          </a:p>
          <a:p>
            <a:r>
              <a:rPr lang="fa-IR" dirty="0"/>
              <a:t>•رفلكس قوی جار ی شدن شیر</a:t>
            </a:r>
          </a:p>
          <a:p>
            <a:r>
              <a:rPr lang="fa-IR" dirty="0"/>
              <a:t>•رفلكس قوی </a:t>
            </a:r>
            <a:r>
              <a:rPr lang="en-US" dirty="0"/>
              <a:t>GAG</a:t>
            </a:r>
          </a:p>
          <a:p>
            <a:r>
              <a:rPr lang="fa-IR" dirty="0"/>
              <a:t>•قدرت ناکافی كنترل عضلات</a:t>
            </a:r>
          </a:p>
          <a:p>
            <a:r>
              <a:rPr lang="fa-IR" dirty="0"/>
              <a:t>•آلرژی</a:t>
            </a:r>
          </a:p>
          <a:p>
            <a:r>
              <a:rPr lang="fa-IR" dirty="0"/>
              <a:t>•بیماری</a:t>
            </a:r>
          </a:p>
          <a:p>
            <a:r>
              <a:rPr lang="fa-IR" dirty="0"/>
              <a:t>•پرخوری</a:t>
            </a:r>
          </a:p>
          <a:p>
            <a:r>
              <a:rPr lang="fa-IR" b="0" i="0" u="none" strike="noStrike" baseline="0" dirty="0">
                <a:latin typeface="BNazanin"/>
              </a:rPr>
              <a:t>حساسیت شیرخوار به غذا و یا دارویی </a:t>
            </a:r>
          </a:p>
          <a:p>
            <a:r>
              <a:rPr lang="fa-IR" dirty="0"/>
              <a:t>گاهی اوقات هم علت بالاآوردن را نمیتوان مشخص كرد.</a:t>
            </a:r>
          </a:p>
        </p:txBody>
      </p:sp>
    </p:spTree>
    <p:extLst>
      <p:ext uri="{BB962C8B-B14F-4D97-AF65-F5344CB8AC3E}">
        <p14:creationId xmlns:p14="http://schemas.microsoft.com/office/powerpoint/2010/main" val="250521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291" y="363682"/>
            <a:ext cx="10515600" cy="2231015"/>
          </a:xfrm>
        </p:spPr>
        <p:txBody>
          <a:bodyPr/>
          <a:lstStyle/>
          <a:p>
            <a:r>
              <a:rPr lang="fa-IR" dirty="0">
                <a:solidFill>
                  <a:srgbClr val="00B0F0"/>
                </a:solidFill>
              </a:rPr>
              <a:t>کولیک شیرخواران</a:t>
            </a:r>
          </a:p>
        </p:txBody>
      </p:sp>
      <p:sp>
        <p:nvSpPr>
          <p:cNvPr id="3" name="Content Placeholder 2"/>
          <p:cNvSpPr>
            <a:spLocks noGrp="1"/>
          </p:cNvSpPr>
          <p:nvPr>
            <p:ph idx="1"/>
          </p:nvPr>
        </p:nvSpPr>
        <p:spPr/>
        <p:txBody>
          <a:bodyPr>
            <a:normAutofit/>
          </a:bodyPr>
          <a:lstStyle/>
          <a:p>
            <a:r>
              <a:rPr lang="fa-IR" dirty="0"/>
              <a:t>کولیک شیرخواری معمولاً عصرها یا شبها بین ساعت 6 تا 10 بعد ازظهر و حتی گاهی دیرتر در برخی شیرخواران اتفاق می افتد که  اغلب سه تا چهار ساعت طول میکشد.</a:t>
            </a:r>
          </a:p>
          <a:p>
            <a:r>
              <a:rPr lang="fa-IR" dirty="0"/>
              <a:t>شیرخوار کولیکی، زانوها را روی شکم خود جمع میکند، دستها را مشت میکند وبا صدای زیر به شدت جیغ میکشد. کولیک شیرخواران ممکن است به علت آلرژی،هیپرتونیسیتی باشد.</a:t>
            </a:r>
          </a:p>
          <a:p>
            <a:r>
              <a:rPr lang="fa-IR" dirty="0"/>
              <a:t>روشهای مختلفی برای درمان کولیک پیشنهاد شده از جمله: تغذیه بیشتر با شیر پسین، دفعات بیشتر آغوش گرفتن شیرخوار</a:t>
            </a:r>
            <a:r>
              <a:rPr lang="en-US" dirty="0"/>
              <a:t>,</a:t>
            </a:r>
            <a:r>
              <a:rPr lang="fa-IR" dirty="0"/>
              <a:t>بالأخره ایجاد فضایی شبیه دوران جنینی مانند </a:t>
            </a:r>
            <a:r>
              <a:rPr lang="en-US" dirty="0"/>
              <a:t>Swaddling system، </a:t>
            </a:r>
            <a:r>
              <a:rPr lang="fa-IR" dirty="0"/>
              <a:t>به پهلو یا به شکم خواباندن</a:t>
            </a:r>
            <a:r>
              <a:rPr lang="en-US" dirty="0"/>
              <a:t>، </a:t>
            </a:r>
            <a:r>
              <a:rPr lang="fa-IR" dirty="0"/>
              <a:t>تقلید از صدای جریان خون شریان رحم مادر ( </a:t>
            </a:r>
            <a:r>
              <a:rPr lang="en-US" dirty="0"/>
              <a:t>Shushing sound</a:t>
            </a:r>
            <a:r>
              <a:rPr lang="fa-IR" dirty="0"/>
              <a:t> ) با استفاده از صدای جاروبرقی یا سشوار، حرکات جنبشی </a:t>
            </a:r>
            <a:r>
              <a:rPr lang="en-US" dirty="0"/>
              <a:t>Swinging )</a:t>
            </a:r>
            <a:r>
              <a:rPr lang="fa-IR" dirty="0"/>
              <a:t> ) مانند رانندگی و بالأخره مکیدن انگشت یا پستان خالی مادر</a:t>
            </a:r>
          </a:p>
        </p:txBody>
      </p:sp>
    </p:spTree>
    <p:extLst>
      <p:ext uri="{BB962C8B-B14F-4D97-AF65-F5344CB8AC3E}">
        <p14:creationId xmlns:p14="http://schemas.microsoft.com/office/powerpoint/2010/main" val="2158348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برگشت محتویات معده به مری در شیرخواران</a:t>
            </a:r>
          </a:p>
        </p:txBody>
      </p:sp>
      <p:sp>
        <p:nvSpPr>
          <p:cNvPr id="3" name="Content Placeholder 2"/>
          <p:cNvSpPr>
            <a:spLocks noGrp="1"/>
          </p:cNvSpPr>
          <p:nvPr>
            <p:ph idx="1"/>
          </p:nvPr>
        </p:nvSpPr>
        <p:spPr/>
        <p:txBody>
          <a:bodyPr/>
          <a:lstStyle/>
          <a:p>
            <a:r>
              <a:rPr lang="fa-IR" dirty="0"/>
              <a:t>برگشت غیرارادی محتویات معده به مری</a:t>
            </a:r>
          </a:p>
          <a:p>
            <a:r>
              <a:rPr lang="fa-IR" dirty="0"/>
              <a:t>اغلب حملات ریفلاکس، کوتا ه مدت (کمتر از سه دقیقه) و بدون هیچ علامت دیگری است. علی رغم وجود این مورد، خواب، تغذیه و وزن گرفتن شیرخوارطبیعی است.</a:t>
            </a:r>
          </a:p>
          <a:p>
            <a:pPr marL="0" indent="0">
              <a:buNone/>
            </a:pPr>
            <a:endParaRPr lang="fa-IR" dirty="0"/>
          </a:p>
          <a:p>
            <a:r>
              <a:rPr lang="fa-IR" dirty="0"/>
              <a:t>رگورژیتاسیون 2 یا بالاآوردن به برگشت محتویات معده به حلق و دهان و گاهی اوقات حتی به خارج از دهان، اطاق میشود که شایع ترین تظاهر ریفلاکس معده به مری در شیرخواران است.</a:t>
            </a:r>
          </a:p>
        </p:txBody>
      </p:sp>
    </p:spTree>
    <p:extLst>
      <p:ext uri="{BB962C8B-B14F-4D97-AF65-F5344CB8AC3E}">
        <p14:creationId xmlns:p14="http://schemas.microsoft.com/office/powerpoint/2010/main" val="2665924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درمان </a:t>
            </a:r>
            <a:r>
              <a:rPr lang="en-US" dirty="0">
                <a:solidFill>
                  <a:srgbClr val="00B0F0"/>
                </a:solidFill>
              </a:rPr>
              <a:t>GER </a:t>
            </a:r>
            <a:r>
              <a:rPr lang="fa-IR" dirty="0">
                <a:solidFill>
                  <a:srgbClr val="00B0F0"/>
                </a:solidFill>
              </a:rPr>
              <a:t>فیزیولوژیک و رگوژیتاسیون</a:t>
            </a:r>
          </a:p>
        </p:txBody>
      </p:sp>
      <p:sp>
        <p:nvSpPr>
          <p:cNvPr id="3" name="Content Placeholder 2"/>
          <p:cNvSpPr>
            <a:spLocks noGrp="1"/>
          </p:cNvSpPr>
          <p:nvPr>
            <p:ph idx="1"/>
          </p:nvPr>
        </p:nvSpPr>
        <p:spPr/>
        <p:txBody>
          <a:bodyPr>
            <a:normAutofit fontScale="92500" lnSpcReduction="20000"/>
          </a:bodyPr>
          <a:lstStyle/>
          <a:p>
            <a:pPr algn="just"/>
            <a:r>
              <a:rPr lang="fa-IR" dirty="0"/>
              <a:t>شیرخوارانی که رگورژیتاسیون مکرر دارند یعنی اگر بالاآوردن، بیش از چهار بار در روز باشد و یا بیش از دو هفته طول بکشد ولی هیچگونه علامت دیگری نداشته باشند، نیاز به درمان دارویی نداشته و درمان حمایتی به شرح زیر برای آنها کافی است:</a:t>
            </a:r>
          </a:p>
          <a:p>
            <a:pPr algn="just"/>
            <a:r>
              <a:rPr lang="fa-IR" b="1" dirty="0"/>
              <a:t>1 . </a:t>
            </a:r>
            <a:r>
              <a:rPr lang="fa-IR" dirty="0"/>
              <a:t>اطمینا ن دادن به مادر و آموزش او در مورد طبیعی بودن این پدیده</a:t>
            </a:r>
          </a:p>
          <a:p>
            <a:pPr algn="just"/>
            <a:r>
              <a:rPr lang="fa-IR" b="1" dirty="0"/>
              <a:t>2 . </a:t>
            </a:r>
            <a:r>
              <a:rPr lang="fa-IR" dirty="0"/>
              <a:t>تأکید به مادر که به هیچ گونه پرهیز غذایی نیاز نیست و او می تواند برنامه غذایی متنوع وتعادل داشته باشد.</a:t>
            </a:r>
          </a:p>
          <a:p>
            <a:pPr algn="just"/>
            <a:r>
              <a:rPr lang="fa-IR" b="1" dirty="0"/>
              <a:t>3 . </a:t>
            </a:r>
            <a:r>
              <a:rPr lang="fa-IR" dirty="0"/>
              <a:t>عمود نگه داشتن شیرخوار به مدت 10 تا 20 دقیقه بعد از هر بار تغذیه</a:t>
            </a:r>
          </a:p>
          <a:p>
            <a:pPr algn="just"/>
            <a:r>
              <a:rPr lang="fa-IR" b="1" dirty="0"/>
              <a:t>4 . </a:t>
            </a:r>
            <a:r>
              <a:rPr lang="fa-IR" dirty="0"/>
              <a:t>خواباندن شیرخوار به صورت خوابیده به پشت هنگام خوابیدن (مانند تمام شیرخواران زیریک سال)</a:t>
            </a:r>
          </a:p>
          <a:p>
            <a:pPr algn="just"/>
            <a:r>
              <a:rPr lang="fa-IR" b="1" dirty="0"/>
              <a:t>5 . </a:t>
            </a:r>
            <a:r>
              <a:rPr lang="fa-IR" dirty="0"/>
              <a:t>اجتناب از وضعیت نیمه نشسته نوزادان</a:t>
            </a:r>
          </a:p>
          <a:p>
            <a:pPr algn="just"/>
            <a:r>
              <a:rPr lang="fa-IR" b="1" dirty="0"/>
              <a:t>6 . </a:t>
            </a:r>
            <a:r>
              <a:rPr lang="fa-IR" dirty="0"/>
              <a:t>اجتناب از تکا ن دادن شیرخوار برای خواباندن و نیز هنگام در آغوش گرفتن</a:t>
            </a:r>
          </a:p>
          <a:p>
            <a:pPr algn="just"/>
            <a:r>
              <a:rPr lang="fa-IR" b="1" dirty="0"/>
              <a:t>7 . </a:t>
            </a:r>
            <a:r>
              <a:rPr lang="fa-IR" dirty="0"/>
              <a:t>حذف دود سیگار و قلیان از محیط شیرخوار</a:t>
            </a:r>
          </a:p>
        </p:txBody>
      </p:sp>
    </p:spTree>
    <p:extLst>
      <p:ext uri="{BB962C8B-B14F-4D97-AF65-F5344CB8AC3E}">
        <p14:creationId xmlns:p14="http://schemas.microsoft.com/office/powerpoint/2010/main" val="3943297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2800" dirty="0"/>
              <a:t>ولی اگر علائم هشداردهنده مانند استفراغ مکرر، استفراغ صفراوی، اسهال، استفراغ خونی،مدفوع خونی، ماکرو یا میکروسفالی و غیره داشته باشند باید بررسیهای تشخیصی ودرمانی مناسب انجام شود و ارجاع و ارزیابی توصیه میشود.</a:t>
            </a:r>
            <a:br>
              <a:rPr lang="fa-IR" sz="2800" dirty="0"/>
            </a:br>
            <a:endParaRPr lang="fa-IR" sz="2800" dirty="0"/>
          </a:p>
        </p:txBody>
      </p:sp>
      <p:sp>
        <p:nvSpPr>
          <p:cNvPr id="3" name="Content Placeholder 2"/>
          <p:cNvSpPr>
            <a:spLocks noGrp="1"/>
          </p:cNvSpPr>
          <p:nvPr>
            <p:ph idx="1"/>
          </p:nvPr>
        </p:nvSpPr>
        <p:spPr/>
        <p:txBody>
          <a:bodyPr>
            <a:normAutofit/>
          </a:bodyPr>
          <a:lstStyle/>
          <a:p>
            <a:r>
              <a:rPr lang="fa-IR" dirty="0">
                <a:solidFill>
                  <a:srgbClr val="00B0F0"/>
                </a:solidFill>
              </a:rPr>
              <a:t>بیماری ریفلاکس معده به مری یا ریفلاکس پاتولوژیک (</a:t>
            </a:r>
            <a:r>
              <a:rPr lang="en-US" dirty="0">
                <a:solidFill>
                  <a:srgbClr val="00B0F0"/>
                </a:solidFill>
              </a:rPr>
              <a:t>GERD</a:t>
            </a:r>
            <a:r>
              <a:rPr lang="fa-IR" dirty="0">
                <a:solidFill>
                  <a:srgbClr val="00B0F0"/>
                </a:solidFill>
              </a:rPr>
              <a:t>)</a:t>
            </a:r>
            <a:endParaRPr lang="en-US" dirty="0">
              <a:solidFill>
                <a:srgbClr val="00B0F0"/>
              </a:solidFill>
            </a:endParaRPr>
          </a:p>
          <a:p>
            <a:r>
              <a:rPr lang="fa-IR" dirty="0"/>
              <a:t>علائم بالینی به سه گروه تقسیم میشود:</a:t>
            </a:r>
          </a:p>
          <a:p>
            <a:r>
              <a:rPr lang="fa-IR" dirty="0"/>
              <a:t>• علائم گوارشی: استفراغ، سیالوره، استفراغ خونی، مدفوع خونی</a:t>
            </a:r>
          </a:p>
          <a:p>
            <a:r>
              <a:rPr lang="fa-IR" dirty="0"/>
              <a:t>• علائم تنفسی: سرفه های مکرر، علائم شبیه آسم ( خس خس سینه و گرفتگی صدا)و عفونت گوش میانی.</a:t>
            </a:r>
          </a:p>
          <a:p>
            <a:r>
              <a:rPr lang="fa-IR" dirty="0"/>
              <a:t>• علائم دیگر:  بیخوابی، بی قراری، امتناع از شیرخوردن، عدم وز ن گیری مناسب،سندروم سندیفر (قو س کردن بدن، به عقب کشیدن سر هنگام شیرخوردن و یا حتی چرخاندن گردن)</a:t>
            </a:r>
          </a:p>
        </p:txBody>
      </p:sp>
    </p:spTree>
    <p:extLst>
      <p:ext uri="{BB962C8B-B14F-4D97-AF65-F5344CB8AC3E}">
        <p14:creationId xmlns:p14="http://schemas.microsoft.com/office/powerpoint/2010/main" val="234187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solidFill>
                  <a:srgbClr val="00B0F0"/>
                </a:solidFill>
              </a:rPr>
              <a:t>تشخیص </a:t>
            </a:r>
            <a:r>
              <a:rPr lang="en-US" sz="2800" dirty="0">
                <a:solidFill>
                  <a:srgbClr val="00B0F0"/>
                </a:solidFill>
              </a:rPr>
              <a:t>GERD</a:t>
            </a:r>
            <a:br>
              <a:rPr lang="en-US" sz="2800" dirty="0"/>
            </a:br>
            <a:r>
              <a:rPr lang="fa-IR" sz="2800" dirty="0"/>
              <a:t>تشخیص بر اساس شرح حال و معاینه بالینی دقیق است. سونوگرافی نقشی در تشخیص</a:t>
            </a:r>
            <a:br>
              <a:rPr lang="fa-IR" sz="2800" dirty="0"/>
            </a:br>
            <a:r>
              <a:rPr lang="fa-IR" sz="2800" dirty="0"/>
              <a:t>ندارد و ضرورتی به انجام آن نیست.</a:t>
            </a:r>
          </a:p>
        </p:txBody>
      </p:sp>
      <p:sp>
        <p:nvSpPr>
          <p:cNvPr id="3" name="Content Placeholder 2"/>
          <p:cNvSpPr>
            <a:spLocks noGrp="1"/>
          </p:cNvSpPr>
          <p:nvPr>
            <p:ph idx="1"/>
          </p:nvPr>
        </p:nvSpPr>
        <p:spPr/>
        <p:txBody>
          <a:bodyPr/>
          <a:lstStyle/>
          <a:p>
            <a:r>
              <a:rPr lang="fa-IR" dirty="0">
                <a:solidFill>
                  <a:srgbClr val="00B0F0"/>
                </a:solidFill>
              </a:rPr>
              <a:t>درمان </a:t>
            </a:r>
            <a:r>
              <a:rPr lang="en-US" dirty="0">
                <a:solidFill>
                  <a:srgbClr val="00B0F0"/>
                </a:solidFill>
              </a:rPr>
              <a:t>GERD </a:t>
            </a:r>
            <a:r>
              <a:rPr lang="fa-IR" dirty="0">
                <a:solidFill>
                  <a:srgbClr val="00B0F0"/>
                </a:solidFill>
              </a:rPr>
              <a:t>در شیرخواران: </a:t>
            </a:r>
            <a:r>
              <a:rPr lang="fa-IR" dirty="0"/>
              <a:t>شامل اقدامات حمایتی، تغذیه ای و درمان دارویی است</a:t>
            </a:r>
          </a:p>
          <a:p>
            <a:r>
              <a:rPr lang="fa-IR" dirty="0"/>
              <a:t>-اقدامات حمایتی :حذف دود سیگار و قلیان از محیط. هنگام خواباندن، وضعیت به پشت مناسب است.</a:t>
            </a:r>
          </a:p>
          <a:p>
            <a:r>
              <a:rPr lang="fa-IR" dirty="0"/>
              <a:t>-اقدامات تغذیه ای</a:t>
            </a:r>
          </a:p>
          <a:p>
            <a:r>
              <a:rPr lang="fa-IR" dirty="0"/>
              <a:t>حجم تغذیه:کم کردن حجم تغذیه در هر بار، ولی افزایش دفعات تغذیه</a:t>
            </a:r>
          </a:p>
          <a:p>
            <a:r>
              <a:rPr lang="fa-IR" dirty="0"/>
              <a:t>تغلیظ شیر:در مورد شیرخشک خواران</a:t>
            </a:r>
          </a:p>
          <a:p>
            <a:endParaRPr lang="fa-IR" dirty="0"/>
          </a:p>
          <a:p>
            <a:r>
              <a:rPr lang="fa-IR" b="1" dirty="0"/>
              <a:t>تغلیظ شیر برای شیرخواران نارس، زیر سه ماه، با وزن بالا، یا با مشکلات تنفسی توصیه نمیشود.</a:t>
            </a:r>
            <a:endParaRPr lang="fa-IR" dirty="0"/>
          </a:p>
        </p:txBody>
      </p:sp>
    </p:spTree>
    <p:extLst>
      <p:ext uri="{BB962C8B-B14F-4D97-AF65-F5344CB8AC3E}">
        <p14:creationId xmlns:p14="http://schemas.microsoft.com/office/powerpoint/2010/main" val="1069868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درمان دارویی</a:t>
            </a:r>
          </a:p>
        </p:txBody>
      </p:sp>
      <p:sp>
        <p:nvSpPr>
          <p:cNvPr id="3" name="Content Placeholder 2"/>
          <p:cNvSpPr>
            <a:spLocks noGrp="1"/>
          </p:cNvSpPr>
          <p:nvPr>
            <p:ph idx="1"/>
          </p:nvPr>
        </p:nvSpPr>
        <p:spPr/>
        <p:txBody>
          <a:bodyPr/>
          <a:lstStyle/>
          <a:p>
            <a:r>
              <a:rPr lang="fa-IR" dirty="0"/>
              <a:t>از مهم ترین مهارکنند ه های اسیدی مورد تأیید </a:t>
            </a:r>
            <a:r>
              <a:rPr lang="en-US" dirty="0"/>
              <a:t>FDA </a:t>
            </a:r>
            <a:r>
              <a:rPr lang="fa-IR" dirty="0"/>
              <a:t>که در سنین بالای یک ماه مورد</a:t>
            </a:r>
          </a:p>
          <a:p>
            <a:pPr marL="0" indent="0">
              <a:buNone/>
            </a:pPr>
            <a:r>
              <a:rPr lang="fa-IR" dirty="0"/>
              <a:t>استفاده قرار میگیرند امپرازول و اس امپرازول هستند.</a:t>
            </a:r>
          </a:p>
          <a:p>
            <a:r>
              <a:rPr lang="fa-IR" dirty="0"/>
              <a:t>هیچ یک از داروهای پروکینتیک (سزاپراید، متوکلوپرامید، دمپریدون، بتانکول، باکلوفن)اساساً نقشی در درمان </a:t>
            </a:r>
            <a:r>
              <a:rPr lang="en-US" dirty="0"/>
              <a:t>GERD </a:t>
            </a:r>
            <a:r>
              <a:rPr lang="fa-IR" dirty="0"/>
              <a:t>نداشته و احتمال بروزعوارض جانبی آنها نیز وجود دارد.</a:t>
            </a:r>
          </a:p>
          <a:p>
            <a:r>
              <a:rPr lang="fa-IR" dirty="0"/>
              <a:t>تعداد معدودی از شیرخواران مبتا به ریفلاکس پاتولوژیک مقاوم به درمان، ممکن است</a:t>
            </a:r>
          </a:p>
          <a:p>
            <a:pPr marL="0" indent="0">
              <a:buNone/>
            </a:pPr>
            <a:r>
              <a:rPr lang="fa-IR" dirty="0"/>
              <a:t> گرفتار آلرژی غذایی باشند.</a:t>
            </a:r>
          </a:p>
        </p:txBody>
      </p:sp>
    </p:spTree>
    <p:extLst>
      <p:ext uri="{BB962C8B-B14F-4D97-AF65-F5344CB8AC3E}">
        <p14:creationId xmlns:p14="http://schemas.microsoft.com/office/powerpoint/2010/main" val="173746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u="none" strike="noStrike" baseline="0" dirty="0">
                <a:solidFill>
                  <a:srgbClr val="0096DA"/>
                </a:solidFill>
                <a:latin typeface="BNazaninBold"/>
              </a:rPr>
              <a:t>خواب آلودگی شیرخوار</a:t>
            </a:r>
            <a:endParaRPr lang="fa-IR" dirty="0"/>
          </a:p>
        </p:txBody>
      </p:sp>
      <p:sp>
        <p:nvSpPr>
          <p:cNvPr id="3" name="Content Placeholder 2"/>
          <p:cNvSpPr>
            <a:spLocks noGrp="1"/>
          </p:cNvSpPr>
          <p:nvPr>
            <p:ph idx="1"/>
          </p:nvPr>
        </p:nvSpPr>
        <p:spPr/>
        <p:txBody>
          <a:bodyPr/>
          <a:lstStyle/>
          <a:p>
            <a:r>
              <a:rPr lang="fa-IR" dirty="0"/>
              <a:t>اگر شیرخواری زیاد میخوابد و كمتر از هشت بار در شبانه روز تغذیه می ک‌ند و یا ضمن شیرخوردن به خواب میرود، باید به دنبال یافتن علت بود.</a:t>
            </a:r>
          </a:p>
          <a:p>
            <a:r>
              <a:rPr lang="fa-IR" dirty="0"/>
              <a:t>گرفتن شرح حال مادر، در مورد دردهای زایمانی و نحوه زایمان، مشكلات نوزاد(زردی و عفونت) </a:t>
            </a:r>
            <a:r>
              <a:rPr lang="fa-IR" dirty="0">
                <a:solidFill>
                  <a:prstClr val="black"/>
                </a:solidFill>
              </a:rPr>
              <a:t>، تحریکات محیطی </a:t>
            </a:r>
            <a:r>
              <a:rPr lang="fa-IR" dirty="0"/>
              <a:t>و اینكه خوا ب آلودگی او از چه زمانی شروع شده، کمک کننده هستند.</a:t>
            </a:r>
          </a:p>
        </p:txBody>
      </p:sp>
    </p:spTree>
    <p:extLst>
      <p:ext uri="{BB962C8B-B14F-4D97-AF65-F5344CB8AC3E}">
        <p14:creationId xmlns:p14="http://schemas.microsoft.com/office/powerpoint/2010/main" val="96795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00B0F0"/>
                </a:solidFill>
              </a:rPr>
              <a:t>راهکارهای پیشنهادی</a:t>
            </a:r>
            <a:endParaRPr lang="fa-IR" dirty="0">
              <a:solidFill>
                <a:srgbClr val="00B0F0"/>
              </a:solidFill>
            </a:endParaRPr>
          </a:p>
        </p:txBody>
      </p:sp>
      <p:sp>
        <p:nvSpPr>
          <p:cNvPr id="3" name="Content Placeholder 2"/>
          <p:cNvSpPr>
            <a:spLocks noGrp="1"/>
          </p:cNvSpPr>
          <p:nvPr>
            <p:ph idx="1"/>
          </p:nvPr>
        </p:nvSpPr>
        <p:spPr/>
        <p:txBody>
          <a:bodyPr/>
          <a:lstStyle/>
          <a:p>
            <a:pPr algn="just"/>
            <a:r>
              <a:rPr lang="fa-IR" b="0" i="0" u="none" strike="noStrike" baseline="0" dirty="0">
                <a:latin typeface="BNazanin"/>
              </a:rPr>
              <a:t>شیرخوار خوا ب آلود را برای تغذیه با شیر مادر باید بیدار كرد تا شیر كافی دریافت كند.</a:t>
            </a:r>
          </a:p>
          <a:p>
            <a:pPr algn="just"/>
            <a:r>
              <a:rPr lang="fa-IR" b="0" i="0" u="none" strike="noStrike" baseline="0" dirty="0">
                <a:latin typeface="BNazanin"/>
              </a:rPr>
              <a:t>در هفته های اول برای اینكه نوزاد هم شیر كافی دریافت کند و هم حجم شیر مادر را</a:t>
            </a:r>
          </a:p>
          <a:p>
            <a:pPr algn="just"/>
            <a:r>
              <a:rPr lang="fa-IR" b="0" i="0" u="none" strike="noStrike" baseline="0" dirty="0">
                <a:latin typeface="BNazanin"/>
              </a:rPr>
              <a:t>افزایش دهد، باید حداقل در هر 24 ساعت 10 تا 1۲ بار از شیر مادر تغذیه كند.</a:t>
            </a:r>
          </a:p>
          <a:p>
            <a:pPr algn="just"/>
            <a:r>
              <a:rPr lang="fa-IR" b="0" i="0" u="none" strike="noStrike" baseline="0" dirty="0">
                <a:latin typeface="BNazanin"/>
              </a:rPr>
              <a:t>هر بار تغذیه حداقل 10 تا 1۵ دقیقه پستان را به طور مؤثر بمكد.</a:t>
            </a:r>
          </a:p>
          <a:p>
            <a:pPr algn="just"/>
            <a:r>
              <a:rPr lang="fa-IR" dirty="0"/>
              <a:t>اگر نوزاد كمتر از 8 بار در شبانه روز تغذیه كند و یا بیش از 4 تا ۵ ساعت از تغذیه قبلی او گذشته باشد مادر باید او را در زمانی كه در مرحله خواب سبك است (نه در خواب سنگین) بیدارکند.</a:t>
            </a:r>
          </a:p>
          <a:p>
            <a:pPr algn="just"/>
            <a:r>
              <a:rPr lang="fa-IR" dirty="0"/>
              <a:t>توجه به روش های بیداركردن شیرخوار و هوشیار نگه داشتن او برای شیرخوردن</a:t>
            </a:r>
          </a:p>
        </p:txBody>
      </p:sp>
    </p:spTree>
    <p:extLst>
      <p:ext uri="{BB962C8B-B14F-4D97-AF65-F5344CB8AC3E}">
        <p14:creationId xmlns:p14="http://schemas.microsoft.com/office/powerpoint/2010/main" val="2199722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i="0" u="none" strike="noStrike" baseline="0" dirty="0">
                <a:solidFill>
                  <a:srgbClr val="0096DA"/>
                </a:solidFill>
                <a:latin typeface="BNazaninBold"/>
              </a:rPr>
              <a:t>شیرخوار با مشكلات مكیدن و تشخیص آن</a:t>
            </a:r>
            <a:endParaRPr lang="fa-IR" dirty="0"/>
          </a:p>
        </p:txBody>
      </p:sp>
      <p:sp>
        <p:nvSpPr>
          <p:cNvPr id="3" name="Content Placeholder 2"/>
          <p:cNvSpPr>
            <a:spLocks noGrp="1"/>
          </p:cNvSpPr>
          <p:nvPr>
            <p:ph idx="1"/>
          </p:nvPr>
        </p:nvSpPr>
        <p:spPr/>
        <p:txBody>
          <a:bodyPr/>
          <a:lstStyle/>
          <a:p>
            <a:pPr algn="just"/>
            <a:r>
              <a:rPr lang="fa-IR" b="0" i="0" u="none" strike="noStrike" baseline="0" dirty="0">
                <a:solidFill>
                  <a:srgbClr val="000000"/>
                </a:solidFill>
                <a:latin typeface="BNazanin"/>
              </a:rPr>
              <a:t>بعد از چهار روز اول عمر، كمتر از شش كهنه مرطوب شامل حداقل یک نوبت خیس</a:t>
            </a:r>
          </a:p>
          <a:p>
            <a:pPr marL="0" indent="0" algn="just">
              <a:buNone/>
            </a:pPr>
            <a:r>
              <a:rPr lang="fa-IR" b="0" i="0" u="none" strike="noStrike" baseline="0" dirty="0">
                <a:solidFill>
                  <a:srgbClr val="000000"/>
                </a:solidFill>
                <a:latin typeface="BNazanin"/>
              </a:rPr>
              <a:t>یا دو تا سه مدفوع در روز برای ماه اول عمر، میتواند به دلیل مشكل در شیرخوردن</a:t>
            </a:r>
            <a:r>
              <a:rPr lang="fa-IR" b="0" i="0" u="none" strike="noStrike" dirty="0">
                <a:solidFill>
                  <a:srgbClr val="000000"/>
                </a:solidFill>
                <a:latin typeface="BNazanin"/>
              </a:rPr>
              <a:t> </a:t>
            </a:r>
            <a:r>
              <a:rPr lang="fa-IR" b="0" i="0" u="none" strike="noStrike" baseline="0" dirty="0">
                <a:solidFill>
                  <a:srgbClr val="000000"/>
                </a:solidFill>
                <a:latin typeface="BNazanin"/>
              </a:rPr>
              <a:t>باشد. </a:t>
            </a:r>
            <a:endParaRPr lang="fa-IR" dirty="0">
              <a:solidFill>
                <a:srgbClr val="000000"/>
              </a:solidFill>
              <a:latin typeface="BNazanin"/>
            </a:endParaRPr>
          </a:p>
          <a:p>
            <a:pPr marL="0" indent="0" algn="just">
              <a:buNone/>
            </a:pPr>
            <a:endParaRPr lang="fa-IR" b="0" i="0" u="none" strike="noStrike" baseline="0" dirty="0">
              <a:solidFill>
                <a:srgbClr val="000000"/>
              </a:solidFill>
              <a:latin typeface="BNazanin"/>
            </a:endParaRPr>
          </a:p>
          <a:p>
            <a:pPr marL="0" indent="0" algn="just">
              <a:buNone/>
            </a:pPr>
            <a:r>
              <a:rPr lang="fa-IR" dirty="0">
                <a:solidFill>
                  <a:srgbClr val="0096DA"/>
                </a:solidFill>
                <a:latin typeface="TimesNewRomanPSMT"/>
              </a:rPr>
              <a:t>• </a:t>
            </a:r>
            <a:r>
              <a:rPr lang="fa-IR" b="0" i="0" u="none" strike="noStrike" baseline="0" dirty="0">
                <a:solidFill>
                  <a:srgbClr val="000000"/>
                </a:solidFill>
                <a:latin typeface="BNazanin"/>
              </a:rPr>
              <a:t>حتی اگر شیرخوار كوچكتر از شش هفته، بیشتر از شش كهنه هم خیس كند</a:t>
            </a:r>
            <a:r>
              <a:rPr lang="fa-IR" b="0" i="0" u="none" strike="noStrike" dirty="0">
                <a:solidFill>
                  <a:srgbClr val="000000"/>
                </a:solidFill>
                <a:latin typeface="BNazanin"/>
              </a:rPr>
              <a:t> </a:t>
            </a:r>
            <a:r>
              <a:rPr lang="fa-IR" b="0" i="0" u="none" strike="noStrike" baseline="0" dirty="0">
                <a:solidFill>
                  <a:srgbClr val="000000"/>
                </a:solidFill>
                <a:latin typeface="BNazanin"/>
              </a:rPr>
              <a:t>ولی دفعات مدفوع او اكثرا كمتر از دو بار در 24 ساعت باشد، باز هم شاید نشانه مشكل</a:t>
            </a:r>
            <a:r>
              <a:rPr lang="fa-IR" b="0" i="0" u="none" strike="noStrike" dirty="0">
                <a:solidFill>
                  <a:srgbClr val="000000"/>
                </a:solidFill>
                <a:latin typeface="BNazanin"/>
              </a:rPr>
              <a:t> </a:t>
            </a:r>
            <a:r>
              <a:rPr lang="fa-IR" b="0" i="0" u="none" strike="noStrike" baseline="0" dirty="0">
                <a:solidFill>
                  <a:srgbClr val="000000"/>
                </a:solidFill>
                <a:latin typeface="BNazanin"/>
              </a:rPr>
              <a:t>در شیرخوردن باشد.</a:t>
            </a:r>
          </a:p>
          <a:p>
            <a:pPr algn="just"/>
            <a:endParaRPr lang="fa-IR" dirty="0"/>
          </a:p>
        </p:txBody>
      </p:sp>
    </p:spTree>
    <p:extLst>
      <p:ext uri="{BB962C8B-B14F-4D97-AF65-F5344CB8AC3E}">
        <p14:creationId xmlns:p14="http://schemas.microsoft.com/office/powerpoint/2010/main" val="310759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z="3200" b="0" i="0" u="none" strike="noStrike" baseline="0" dirty="0">
                <a:solidFill>
                  <a:srgbClr val="0096DA"/>
                </a:solidFill>
                <a:latin typeface="TimesNewRomanPSMT"/>
              </a:rPr>
              <a:t>• </a:t>
            </a:r>
            <a:r>
              <a:rPr lang="fa-IR" b="0" i="0" u="none" strike="noStrike" baseline="0" dirty="0">
                <a:solidFill>
                  <a:srgbClr val="000000"/>
                </a:solidFill>
                <a:latin typeface="BNazanin"/>
              </a:rPr>
              <a:t>بررسی وضعیت تغذیه و مكیدن شیرخوار توسط مادر سرنخهایی به دست میدهد.</a:t>
            </a:r>
          </a:p>
          <a:p>
            <a:pPr algn="just"/>
            <a:r>
              <a:rPr lang="fa-IR" b="0" i="0" u="none" strike="noStrike" baseline="0" dirty="0">
                <a:solidFill>
                  <a:srgbClr val="000000"/>
                </a:solidFill>
                <a:latin typeface="BNazanin"/>
              </a:rPr>
              <a:t>برای مثال اگر شیرخواری بیش از 1۲ بار در شبانه روز و هر بار طولانی تر از 45 - 30 دقیقه</a:t>
            </a:r>
            <a:r>
              <a:rPr lang="fa-IR" b="0" i="0" u="none" strike="noStrike" dirty="0">
                <a:solidFill>
                  <a:srgbClr val="000000"/>
                </a:solidFill>
                <a:latin typeface="BNazanin"/>
              </a:rPr>
              <a:t> </a:t>
            </a:r>
            <a:r>
              <a:rPr lang="fa-IR" b="0" i="0" u="none" strike="noStrike" baseline="0" dirty="0">
                <a:solidFill>
                  <a:srgbClr val="000000"/>
                </a:solidFill>
                <a:latin typeface="BNazanin"/>
              </a:rPr>
              <a:t>به شرط مکیدن صحیح( پستان مادر را میمكد )مادر به شما میگوید كه او دائماً</a:t>
            </a:r>
            <a:r>
              <a:rPr lang="fa-IR" b="0" i="0" u="none" strike="noStrike" dirty="0">
                <a:solidFill>
                  <a:srgbClr val="000000"/>
                </a:solidFill>
                <a:latin typeface="BNazanin"/>
              </a:rPr>
              <a:t> </a:t>
            </a:r>
            <a:r>
              <a:rPr lang="fa-IR" i="0" u="none" strike="noStrike" baseline="0" dirty="0">
                <a:solidFill>
                  <a:srgbClr val="000000"/>
                </a:solidFill>
                <a:latin typeface="BNazanin"/>
              </a:rPr>
              <a:t>درحال</a:t>
            </a:r>
            <a:r>
              <a:rPr lang="fa-IR" b="0" i="0" u="none" strike="noStrike" baseline="0" dirty="0">
                <a:solidFill>
                  <a:srgbClr val="000000"/>
                </a:solidFill>
                <a:latin typeface="BNazanin"/>
              </a:rPr>
              <a:t> شیرخوردن است ممكن است نحوه مكیدن شیرخوار مؤثر نباشد.</a:t>
            </a:r>
          </a:p>
          <a:p>
            <a:pPr algn="just"/>
            <a:r>
              <a:rPr lang="fa-IR" b="0" i="0" u="none" strike="noStrike" baseline="0" dirty="0">
                <a:solidFill>
                  <a:srgbClr val="000000"/>
                </a:solidFill>
                <a:latin typeface="BNazanin"/>
              </a:rPr>
              <a:t>• اگر گونه های شیرخوار موقع شیرخوردن به داخل فرو میرود و صدای تق تق یا</a:t>
            </a:r>
            <a:r>
              <a:rPr lang="fa-IR" b="0" i="0" u="none" strike="noStrike" dirty="0">
                <a:solidFill>
                  <a:srgbClr val="000000"/>
                </a:solidFill>
                <a:latin typeface="BNazanin"/>
              </a:rPr>
              <a:t> </a:t>
            </a:r>
            <a:r>
              <a:rPr lang="fa-IR" b="0" i="0" u="none" strike="noStrike" baseline="0" dirty="0">
                <a:solidFill>
                  <a:srgbClr val="000000"/>
                </a:solidFill>
                <a:latin typeface="BNazanin"/>
              </a:rPr>
              <a:t>ملچ ملچ از دهان او شنیده می شود</a:t>
            </a:r>
          </a:p>
          <a:p>
            <a:pPr algn="just"/>
            <a:r>
              <a:rPr lang="fa-IR" b="0" i="0" u="none" strike="noStrike" baseline="0" dirty="0">
                <a:solidFill>
                  <a:srgbClr val="000000"/>
                </a:solidFill>
                <a:latin typeface="BNazanin"/>
              </a:rPr>
              <a:t>احتقان شدید می تواند نشانه ای از مشكل مكیدن نوزاد از بدو تولد باشد.</a:t>
            </a:r>
          </a:p>
          <a:p>
            <a:r>
              <a:rPr lang="fa-IR" dirty="0"/>
              <a:t>مادری که فرزند خود را خیلی شل توصیف میكند، احتمال دارد که قدرت عضلانی شیرخوار كم باشد.</a:t>
            </a:r>
          </a:p>
          <a:p>
            <a:pPr algn="just"/>
            <a:endParaRPr lang="fa-IR" b="0" i="0" u="none" strike="noStrike" baseline="0" dirty="0">
              <a:solidFill>
                <a:srgbClr val="000000"/>
              </a:solidFill>
              <a:latin typeface="BNazanin"/>
            </a:endParaRPr>
          </a:p>
          <a:p>
            <a:pPr algn="just"/>
            <a:endParaRPr lang="fa-IR" dirty="0"/>
          </a:p>
        </p:txBody>
      </p:sp>
    </p:spTree>
    <p:extLst>
      <p:ext uri="{BB962C8B-B14F-4D97-AF65-F5344CB8AC3E}">
        <p14:creationId xmlns:p14="http://schemas.microsoft.com/office/powerpoint/2010/main" val="2791783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الف: مكیدن های ضعیف</a:t>
            </a:r>
          </a:p>
        </p:txBody>
      </p:sp>
      <p:sp>
        <p:nvSpPr>
          <p:cNvPr id="3" name="Content Placeholder 2"/>
          <p:cNvSpPr>
            <a:spLocks noGrp="1"/>
          </p:cNvSpPr>
          <p:nvPr>
            <p:ph idx="1"/>
          </p:nvPr>
        </p:nvSpPr>
        <p:spPr/>
        <p:txBody>
          <a:bodyPr/>
          <a:lstStyle/>
          <a:p>
            <a:r>
              <a:rPr lang="fa-IR" dirty="0"/>
              <a:t>شیرخواری كه مكیدن ضعیف دارد معمولاً از هر پستان برای كمتر از ۵ دقیقه شیر میخورد و هرگز سیر نمی شود. برای ماندن روی پستان هم مشكل دارد. گرچه ممكن است كودك بخواهد دائماً شیر بخورد ولی مادر صدای بلعیدن منظمی را نمی شنود. پستان مرتباً از دهان كودك در میآید بخصوص وقتی حتی یك حركت كوچك انجام میدهند.</a:t>
            </a:r>
          </a:p>
          <a:p>
            <a:endParaRPr lang="fa-IR" dirty="0"/>
          </a:p>
          <a:p>
            <a:r>
              <a:rPr lang="fa-IR" dirty="0"/>
              <a:t>• در طول شیرخوردن شیر از دهان او نشت می ک‌ند.</a:t>
            </a:r>
          </a:p>
          <a:p>
            <a:endParaRPr lang="fa-IR" dirty="0"/>
          </a:p>
          <a:p>
            <a:r>
              <a:rPr lang="fa-IR" dirty="0"/>
              <a:t>• ضمن شیرخوردن دچار حالت خفگی می شود</a:t>
            </a:r>
          </a:p>
        </p:txBody>
      </p:sp>
    </p:spTree>
    <p:extLst>
      <p:ext uri="{BB962C8B-B14F-4D97-AF65-F5344CB8AC3E}">
        <p14:creationId xmlns:p14="http://schemas.microsoft.com/office/powerpoint/2010/main" val="1755750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600" dirty="0">
                <a:solidFill>
                  <a:srgbClr val="00B0F0"/>
                </a:solidFill>
              </a:rPr>
              <a:t>برای بعضی از شیرخواران توصیه های زیر میتواند مؤثر باشد ومكیدن آنان را تقویت كند:</a:t>
            </a:r>
          </a:p>
        </p:txBody>
      </p:sp>
      <p:sp>
        <p:nvSpPr>
          <p:cNvPr id="3" name="Content Placeholder 2"/>
          <p:cNvSpPr>
            <a:spLocks noGrp="1"/>
          </p:cNvSpPr>
          <p:nvPr>
            <p:ph idx="1"/>
          </p:nvPr>
        </p:nvSpPr>
        <p:spPr/>
        <p:txBody>
          <a:bodyPr/>
          <a:lstStyle/>
          <a:p>
            <a:r>
              <a:rPr lang="fa-IR" sz="2400" b="0" i="0" u="none" strike="noStrike" baseline="0" dirty="0">
                <a:solidFill>
                  <a:srgbClr val="0096DA"/>
                </a:solidFill>
                <a:latin typeface="UniversLTPro-45Light"/>
              </a:rPr>
              <a:t>•</a:t>
            </a:r>
            <a:r>
              <a:rPr lang="fa-IR" b="0" i="0" u="none" strike="noStrike" baseline="0" dirty="0">
                <a:solidFill>
                  <a:srgbClr val="000000"/>
                </a:solidFill>
                <a:latin typeface="BNazanin"/>
              </a:rPr>
              <a:t>پزشك باید مطمئن شود كه بیماری و مشكلات جسمی وجود ندارد.</a:t>
            </a:r>
          </a:p>
          <a:p>
            <a:r>
              <a:rPr lang="fa-IR" dirty="0"/>
              <a:t>لبهای شیرخوار قبل از تغذیه تحریك شود.</a:t>
            </a:r>
          </a:p>
          <a:p>
            <a:r>
              <a:rPr lang="fa-IR" dirty="0"/>
              <a:t>در جریان تغذیه، از فك و چانه كودك حمایت شود. از وضعیت </a:t>
            </a:r>
            <a:r>
              <a:rPr lang="en-US" dirty="0"/>
              <a:t>Dancer hold </a:t>
            </a:r>
            <a:r>
              <a:rPr lang="fa-IR" dirty="0"/>
              <a:t>استفاده كند. یعنی چانه كودك را حمایت کند وفك او را به طور مستمر نگه دارد.</a:t>
            </a:r>
          </a:p>
          <a:p>
            <a:r>
              <a:rPr lang="fa-IR" dirty="0"/>
              <a:t>مادر وضعیتهای مختلف شیردادن را امتحان كند.</a:t>
            </a:r>
            <a:r>
              <a:rPr lang="en-US" dirty="0"/>
              <a:t> Cross Cradle </a:t>
            </a:r>
            <a:r>
              <a:rPr lang="fa-IR" dirty="0"/>
              <a:t>یا </a:t>
            </a:r>
            <a:r>
              <a:rPr lang="en-US" dirty="0"/>
              <a:t>Transitional hold </a:t>
            </a:r>
            <a:r>
              <a:rPr lang="fa-IR" dirty="0"/>
              <a:t>مؤثرتر می مكند.</a:t>
            </a:r>
          </a:p>
          <a:p>
            <a:r>
              <a:rPr lang="fa-IR" dirty="0"/>
              <a:t>مادر توصیه شود از تعویض مكرر پستا نها</a:t>
            </a:r>
          </a:p>
          <a:p>
            <a:r>
              <a:rPr lang="fa-IR" dirty="0"/>
              <a:t>عدم اعتماد به نفس مادر</a:t>
            </a:r>
          </a:p>
        </p:txBody>
      </p:sp>
    </p:spTree>
    <p:extLst>
      <p:ext uri="{BB962C8B-B14F-4D97-AF65-F5344CB8AC3E}">
        <p14:creationId xmlns:p14="http://schemas.microsoft.com/office/powerpoint/2010/main" val="163830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اختلالات زبان</a:t>
            </a:r>
          </a:p>
        </p:txBody>
      </p:sp>
      <p:sp>
        <p:nvSpPr>
          <p:cNvPr id="3" name="Content Placeholder 2"/>
          <p:cNvSpPr>
            <a:spLocks noGrp="1"/>
          </p:cNvSpPr>
          <p:nvPr>
            <p:ph idx="1"/>
          </p:nvPr>
        </p:nvSpPr>
        <p:spPr/>
        <p:txBody>
          <a:bodyPr/>
          <a:lstStyle/>
          <a:p>
            <a:r>
              <a:rPr lang="fa-IR" dirty="0">
                <a:solidFill>
                  <a:srgbClr val="00B0F0"/>
                </a:solidFill>
              </a:rPr>
              <a:t>بیرون راندن زبان به خارج</a:t>
            </a:r>
            <a:r>
              <a:rPr lang="fa-IR" dirty="0"/>
              <a:t>: استفاده از بطری و نارسی</a:t>
            </a:r>
          </a:p>
          <a:p>
            <a:r>
              <a:rPr lang="fa-IR" dirty="0">
                <a:solidFill>
                  <a:srgbClr val="00B0F0"/>
                </a:solidFill>
              </a:rPr>
              <a:t>زبان به عقب كشیده شده </a:t>
            </a:r>
            <a:r>
              <a:rPr lang="fa-IR" dirty="0"/>
              <a:t>: گونه هایش فرو میرود یا صدای تق تق از دهان او شنیده می شود و نوك پستان های مادر هم احتمالاً زخم خواهد شد.</a:t>
            </a:r>
          </a:p>
          <a:p>
            <a:r>
              <a:rPr lang="fa-IR" dirty="0">
                <a:solidFill>
                  <a:srgbClr val="00B0F0"/>
                </a:solidFill>
              </a:rPr>
              <a:t>لجام كوتاه زیر زبان</a:t>
            </a:r>
            <a:r>
              <a:rPr lang="en-US" dirty="0">
                <a:solidFill>
                  <a:srgbClr val="00B0F0"/>
                </a:solidFill>
              </a:rPr>
              <a:t> </a:t>
            </a:r>
            <a:r>
              <a:rPr lang="fa-IR" dirty="0">
                <a:solidFill>
                  <a:srgbClr val="00B0F0"/>
                </a:solidFill>
              </a:rPr>
              <a:t>یا بند زبان کوتاه: </a:t>
            </a:r>
            <a:r>
              <a:rPr lang="fa-IR" dirty="0"/>
              <a:t>اگر</a:t>
            </a:r>
            <a:r>
              <a:rPr lang="fa-IR" dirty="0">
                <a:solidFill>
                  <a:srgbClr val="00B0F0"/>
                </a:solidFill>
              </a:rPr>
              <a:t> </a:t>
            </a:r>
            <a:r>
              <a:rPr lang="fa-IR" dirty="0"/>
              <a:t>شیرخوار قادر است زبانش را از دهان بیرون آورد به طوری كه از روی لب زیرین عبور كند ولی نوك زبان به پایین لوله شود، این علامت كوتاهی لجام زبان است.</a:t>
            </a:r>
          </a:p>
          <a:p>
            <a:r>
              <a:rPr lang="fa-IR" dirty="0">
                <a:solidFill>
                  <a:srgbClr val="00B0F0"/>
                </a:solidFill>
              </a:rPr>
              <a:t>زبان بزرگ</a:t>
            </a:r>
          </a:p>
          <a:p>
            <a:r>
              <a:rPr lang="fa-IR" dirty="0">
                <a:solidFill>
                  <a:srgbClr val="00B0F0"/>
                </a:solidFill>
              </a:rPr>
              <a:t>به هم فشردن فكها</a:t>
            </a:r>
          </a:p>
          <a:p>
            <a:endParaRPr lang="fa-IR" dirty="0"/>
          </a:p>
        </p:txBody>
      </p:sp>
    </p:spTree>
    <p:extLst>
      <p:ext uri="{BB962C8B-B14F-4D97-AF65-F5344CB8AC3E}">
        <p14:creationId xmlns:p14="http://schemas.microsoft.com/office/powerpoint/2010/main" val="51472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00B0F0"/>
                </a:solidFill>
              </a:rPr>
              <a:t>گریه شیرخواران</a:t>
            </a:r>
          </a:p>
        </p:txBody>
      </p:sp>
      <p:sp>
        <p:nvSpPr>
          <p:cNvPr id="3" name="Content Placeholder 2"/>
          <p:cNvSpPr>
            <a:spLocks noGrp="1"/>
          </p:cNvSpPr>
          <p:nvPr>
            <p:ph idx="1"/>
          </p:nvPr>
        </p:nvSpPr>
        <p:spPr/>
        <p:txBody>
          <a:bodyPr>
            <a:normAutofit fontScale="92500"/>
          </a:bodyPr>
          <a:lstStyle/>
          <a:p>
            <a:r>
              <a:rPr lang="fa-IR" dirty="0"/>
              <a:t>گریه به طور طبیعی از زمان تولد تا شش یا هشت هفتگی افزایش می یابد و اکثر شیرخواران</a:t>
            </a:r>
          </a:p>
          <a:p>
            <a:pPr marL="0" indent="0">
              <a:buNone/>
            </a:pPr>
            <a:r>
              <a:rPr lang="fa-IR" dirty="0"/>
              <a:t>در این سنین جمعاً به مدت 2 تا 2/ 5 ساعت گریه میکنند. تعدادی از شیرخواران صرف نظر</a:t>
            </a:r>
          </a:p>
          <a:p>
            <a:pPr marL="0" indent="0">
              <a:buNone/>
            </a:pPr>
            <a:r>
              <a:rPr lang="fa-IR" dirty="0"/>
              <a:t>از اینكه چگونه تغذیه می شوند، همه روزه مدتی را گریه می کنند. معمولاً این زمان عصرها و</a:t>
            </a:r>
          </a:p>
          <a:p>
            <a:pPr marL="0" indent="0">
              <a:buNone/>
            </a:pPr>
            <a:r>
              <a:rPr lang="fa-IR" dirty="0"/>
              <a:t>یا شب هنگام است. این اتفاق خواه تغذیه آنان با شیر مادر یا شیر مصنوعی باشد، پیش می آید. زمان گریه بعضی از شیرخواران آنچنان منظم است كه والدین میتوانند ساعت خود را مطابق آن میزان كنند.</a:t>
            </a:r>
          </a:p>
          <a:p>
            <a:r>
              <a:rPr lang="fa-IR" dirty="0"/>
              <a:t>شیرخوارانی كه بیشتر بغل گرفته می شوند كمتر گریه می کنند.</a:t>
            </a:r>
          </a:p>
          <a:p>
            <a:r>
              <a:rPr lang="fa-IR" dirty="0"/>
              <a:t>شیرخواران به دلایل مختلفی گریه می کنند از جمله: خستگی، گرسنگی، گرمای زیاد، برگشت</a:t>
            </a:r>
          </a:p>
          <a:p>
            <a:pPr marL="0" indent="0">
              <a:buNone/>
            </a:pPr>
            <a:r>
              <a:rPr lang="fa-IR" dirty="0"/>
              <a:t>شیر از معده به مری، تحریك بیش از حد، تنهایی و ناراحتی.</a:t>
            </a:r>
          </a:p>
        </p:txBody>
      </p:sp>
    </p:spTree>
    <p:extLst>
      <p:ext uri="{BB962C8B-B14F-4D97-AF65-F5344CB8AC3E}">
        <p14:creationId xmlns:p14="http://schemas.microsoft.com/office/powerpoint/2010/main" val="2201216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1609</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BNazanin</vt:lpstr>
      <vt:lpstr>BNazaninBold</vt:lpstr>
      <vt:lpstr>Calibri</vt:lpstr>
      <vt:lpstr>Calibri Light</vt:lpstr>
      <vt:lpstr>TimesNewRomanPSMT</vt:lpstr>
      <vt:lpstr>UniversLTPro-45Light</vt:lpstr>
      <vt:lpstr>Office Theme</vt:lpstr>
      <vt:lpstr>برخی مشکلات احتمالی دوران شیرخواری</vt:lpstr>
      <vt:lpstr>خواب آلودگی شیرخوار</vt:lpstr>
      <vt:lpstr>راهکارهای پیشنهادی</vt:lpstr>
      <vt:lpstr>شیرخوار با مشكلات مكیدن و تشخیص آن</vt:lpstr>
      <vt:lpstr>PowerPoint Presentation</vt:lpstr>
      <vt:lpstr>الف: مكیدن های ضعیف</vt:lpstr>
      <vt:lpstr>برای بعضی از شیرخواران توصیه های زیر میتواند مؤثر باشد ومكیدن آنان را تقویت كند:</vt:lpstr>
      <vt:lpstr>اختلالات زبان</vt:lpstr>
      <vt:lpstr>گریه شیرخواران</vt:lpstr>
      <vt:lpstr>PowerPoint Presentation</vt:lpstr>
      <vt:lpstr>بالاآوردن شیر</vt:lpstr>
      <vt:lpstr>کولیک شیرخواران</vt:lpstr>
      <vt:lpstr>برگشت محتویات معده به مری در شیرخواران</vt:lpstr>
      <vt:lpstr>درمان GER فیزیولوژیک و رگوژیتاسیون</vt:lpstr>
      <vt:lpstr>ولی اگر علائم هشداردهنده مانند استفراغ مکرر، استفراغ صفراوی، اسهال، استفراغ خونی،مدفوع خونی، ماکرو یا میکروسفالی و غیره داشته باشند باید بررسیهای تشخیصی ودرمانی مناسب انجام شود و ارجاع و ارزیابی توصیه میشود. </vt:lpstr>
      <vt:lpstr>تشخیص GERD تشخیص بر اساس شرح حال و معاینه بالینی دقیق است. سونوگرافی نقشی در تشخیص ندارد و ضرورتی به انجام آن نیست.</vt:lpstr>
      <vt:lpstr>درمان دارویی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برخی مشکلات احتمالی دوران شیرخواری</dc:title>
  <dc:creator>Admin</dc:creator>
  <cp:lastModifiedBy>Shahab Mohseni</cp:lastModifiedBy>
  <cp:revision>35</cp:revision>
  <dcterms:created xsi:type="dcterms:W3CDTF">2024-08-09T09:36:49Z</dcterms:created>
  <dcterms:modified xsi:type="dcterms:W3CDTF">2024-08-11T02:09:22Z</dcterms:modified>
</cp:coreProperties>
</file>